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C9FDF-5A7B-4620-A333-580B31F81B52}" v="1" dt="2019-10-29T05:59:02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Knox" userId="a67f5eaf797c531e" providerId="LiveId" clId="{49FC9FDF-5A7B-4620-A333-580B31F81B52}"/>
    <pc:docChg chg="addSld delSld modSld">
      <pc:chgData name="Colin Knox" userId="a67f5eaf797c531e" providerId="LiveId" clId="{49FC9FDF-5A7B-4620-A333-580B31F81B52}" dt="2019-10-29T05:59:34.224" v="1" actId="2696"/>
      <pc:docMkLst>
        <pc:docMk/>
      </pc:docMkLst>
      <pc:sldChg chg="add del">
        <pc:chgData name="Colin Knox" userId="a67f5eaf797c531e" providerId="LiveId" clId="{49FC9FDF-5A7B-4620-A333-580B31F81B52}" dt="2019-10-29T05:59:34.224" v="1" actId="2696"/>
        <pc:sldMkLst>
          <pc:docMk/>
          <pc:sldMk cId="347693151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reworks-31-11c.jp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POREĐENJE TALASNIH OBLIKA NAPONA SINHRONOG GENERATORA PRI RAZLIČITIM STRUKTURAMA SISTEMA ZA REGULACIJU POBUDE</a:t>
            </a:r>
            <a:endParaRPr lang="en-NZ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85222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r-Latn-ME" sz="1800" dirty="0"/>
              <a:t>Mihailo Micev, Elektrotenički fakultet, Univerzitet Crne Gore</a:t>
            </a:r>
          </a:p>
          <a:p>
            <a:pPr algn="l"/>
            <a:r>
              <a:rPr lang="sr-Latn-ME" sz="1800" dirty="0"/>
              <a:t>Martin Ćalasan, Elektrotenički fakultet, Univerzitet Crne Gore</a:t>
            </a:r>
          </a:p>
          <a:p>
            <a:pPr algn="l"/>
            <a:r>
              <a:rPr lang="sr-Latn-ME" sz="1800" dirty="0"/>
              <a:t>Milovan Radulović, Elektrotenički fakultet, Univerzitet Crne Gore</a:t>
            </a:r>
            <a:endParaRPr lang="en-NZ" sz="1800" dirty="0"/>
          </a:p>
          <a:p>
            <a:pPr algn="l"/>
            <a:endParaRPr lang="en-NZ" dirty="0"/>
          </a:p>
          <a:p>
            <a:pPr algn="l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6DDB7B-E796-4A7E-AA19-B82EF37E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Zaključak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8C189-82FE-427B-AE56-8A3BDAC79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chemeClr val="tx1"/>
                </a:solidFill>
              </a:rPr>
              <a:t>Prva struktura AVR sistema je značajno uprošćena, dok je druga mnogo realnija i pruža tačnije, preciznije i vjerodostojnije rezultate.</a:t>
            </a:r>
          </a:p>
          <a:p>
            <a:r>
              <a:rPr lang="sr-Latn-ME" dirty="0">
                <a:solidFill>
                  <a:schemeClr val="tx1"/>
                </a:solidFill>
              </a:rPr>
              <a:t>S obzirom na veću složenost, simulacija traje nešto duže kod druge strukture.</a:t>
            </a:r>
          </a:p>
          <a:p>
            <a:pPr algn="just"/>
            <a:r>
              <a:rPr lang="sr-Latn-ME" dirty="0">
                <a:solidFill>
                  <a:schemeClr val="tx1"/>
                </a:solidFill>
              </a:rPr>
              <a:t>Ipak, za neke brže proračune, koji ne zahtijevaju ogromnu tačnost, prva struktura AVR sistema se pokazuje kao primjenjivija od druge.</a:t>
            </a:r>
          </a:p>
          <a:p>
            <a:pPr algn="just"/>
            <a:r>
              <a:rPr lang="sr-Latn-ME" dirty="0">
                <a:solidFill>
                  <a:schemeClr val="tx1"/>
                </a:solidFill>
              </a:rPr>
              <a:t>Budući pravac istraživanja: razmotriti kako se talasni oblici napona dobijeni korišćenjem druge, realnije strukture AVR sistema mogu iskoristiti prilikom optimizacije parametara regulatora.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DEBF-0209-45C2-810C-BD678936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2042995"/>
            <a:ext cx="5038817" cy="2236041"/>
          </a:xfrm>
        </p:spPr>
        <p:txBody>
          <a:bodyPr>
            <a:normAutofit/>
          </a:bodyPr>
          <a:lstStyle/>
          <a:p>
            <a:r>
              <a:rPr lang="sr-Latn-ME" sz="3600" dirty="0">
                <a:solidFill>
                  <a:schemeClr val="bg1"/>
                </a:solidFill>
              </a:rPr>
              <a:t>HVALA NA PAŽNJI!!!</a:t>
            </a:r>
            <a:br>
              <a:rPr lang="sr-Latn-ME" sz="3600" dirty="0">
                <a:solidFill>
                  <a:schemeClr val="bg1"/>
                </a:solidFill>
              </a:rPr>
            </a:br>
            <a:endParaRPr lang="sr-Latn-ME" sz="3600" dirty="0">
              <a:solidFill>
                <a:schemeClr val="bg1"/>
              </a:solidFill>
            </a:endParaRPr>
          </a:p>
          <a:p>
            <a:r>
              <a:rPr lang="sr-Latn-ME" sz="3600" dirty="0">
                <a:solidFill>
                  <a:schemeClr val="bg1"/>
                </a:solidFill>
              </a:rPr>
              <a:t>PITANJA??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DE19B7-3699-44DE-A08A-A47ED89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 sinhronom generatoru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14F9C7-B723-40A2-8E12-128C567D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8128247" cy="435133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Sinhroni generator (SG) je glavni proizvođač električne energije u EES-u.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Prema konstrukciji, kao i svaka obrtna električna mašina, sastoji se od statora i rotora.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Stator sinhronog generatora sastoji se od dinamo limova koji su naslagani tako da formiraju žljebove sa unutrašnje strane, u koje se postavlja trofazni namotaj.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Hydro Generator Stator Rewinding, For Industrial, | ID: 21127495962">
            <a:extLst>
              <a:ext uri="{FF2B5EF4-FFF2-40B4-BE49-F238E27FC236}">
                <a16:creationId xmlns:a16="http://schemas.microsoft.com/office/drawing/2014/main" id="{213E29B3-EAAF-4CF5-9778-CE0494542F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07" y="3944658"/>
            <a:ext cx="2195182" cy="27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Why Armature Winding on Stator in Synchronous Machine? - Electrical Concepts">
            <a:extLst>
              <a:ext uri="{FF2B5EF4-FFF2-40B4-BE49-F238E27FC236}">
                <a16:creationId xmlns:a16="http://schemas.microsoft.com/office/drawing/2014/main" id="{AEB8FEAC-FC7F-4046-8E77-498D865D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55" y="3944657"/>
            <a:ext cx="3638788" cy="27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truction and Types of Synchronous Machine - Electrical Concepts">
            <a:extLst>
              <a:ext uri="{FF2B5EF4-FFF2-40B4-BE49-F238E27FC236}">
                <a16:creationId xmlns:a16="http://schemas.microsoft.com/office/drawing/2014/main" id="{94E3015A-0888-4CE6-8365-64DE8B70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09" y="3944657"/>
            <a:ext cx="3371032" cy="18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C48A-31A0-4588-A003-F66E3185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Vrste sinhronih generatora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A608-94EC-4EFC-B8C6-BAB8670F4A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95413"/>
            <a:ext cx="11718524" cy="134778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tx1"/>
                </a:solidFill>
              </a:rPr>
              <a:t>Prema konstrukciji rotora, sinhroni generatori se dijele na turbogeneratore (cilindrični rotor) i hidrogeneratore (rotor sa istaknutim polovima).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Turbo-Generator Services – Sidewinders LLC">
            <a:extLst>
              <a:ext uri="{FF2B5EF4-FFF2-40B4-BE49-F238E27FC236}">
                <a16:creationId xmlns:a16="http://schemas.microsoft.com/office/drawing/2014/main" id="{A1D826D8-4966-4B17-87F7-8E73F7FD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" y="2732092"/>
            <a:ext cx="4429284" cy="32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enerator,Hydro generator,Turbine generator">
            <a:extLst>
              <a:ext uri="{FF2B5EF4-FFF2-40B4-BE49-F238E27FC236}">
                <a16:creationId xmlns:a16="http://schemas.microsoft.com/office/drawing/2014/main" id="{BF3E34F2-BB71-49EB-9E0C-BDA9E7C4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31" y="2732092"/>
            <a:ext cx="4368182" cy="32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49A59-6840-4BB9-A058-EB1CE7645BD2}"/>
              </a:ext>
            </a:extLst>
          </p:cNvPr>
          <p:cNvSpPr txBox="1"/>
          <p:nvPr/>
        </p:nvSpPr>
        <p:spPr>
          <a:xfrm>
            <a:off x="1862481" y="6214864"/>
            <a:ext cx="238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Turbogenerator - 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F7513-9C92-4904-8A84-4ECAD9D5481A}"/>
              </a:ext>
            </a:extLst>
          </p:cNvPr>
          <p:cNvSpPr txBox="1"/>
          <p:nvPr/>
        </p:nvSpPr>
        <p:spPr>
          <a:xfrm>
            <a:off x="7621717" y="6278525"/>
            <a:ext cx="238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Hidrogenerator - 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0322-BC32-4216-91F0-82365E5D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Uloge sinhronog generatora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0C61-FD8D-47AA-A475-5E7C4F247E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53331"/>
            <a:ext cx="11869259" cy="435133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tx1"/>
                </a:solidFill>
              </a:rPr>
              <a:t>SG ima veoma važnu ulogu u regulaciji frekvencije i napona.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ME" sz="2400" i="1" dirty="0">
                <a:solidFill>
                  <a:schemeClr val="tx1"/>
                </a:solidFill>
              </a:rPr>
              <a:t>P</a:t>
            </a:r>
            <a:r>
              <a:rPr lang="sr-Latn-ME" sz="2400" dirty="0">
                <a:solidFill>
                  <a:schemeClr val="tx1"/>
                </a:solidFill>
              </a:rPr>
              <a:t>-</a:t>
            </a:r>
            <a:r>
              <a:rPr lang="sr-Latn-ME" sz="2400" i="1" dirty="0">
                <a:solidFill>
                  <a:schemeClr val="tx1"/>
                </a:solidFill>
              </a:rPr>
              <a:t>f</a:t>
            </a:r>
            <a:r>
              <a:rPr lang="sr-Latn-ME" sz="2400" dirty="0">
                <a:solidFill>
                  <a:schemeClr val="tx1"/>
                </a:solidFill>
              </a:rPr>
              <a:t> regulacija: djelovanjem na mehaničku snagu turbine utiče se na tokove aktivnih snaga - diktira se frekvencija.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ME" sz="2400" i="1" dirty="0">
                <a:solidFill>
                  <a:schemeClr val="tx1"/>
                </a:solidFill>
              </a:rPr>
              <a:t>Q</a:t>
            </a:r>
            <a:r>
              <a:rPr lang="sr-Latn-ME" sz="2400" dirty="0">
                <a:solidFill>
                  <a:schemeClr val="tx1"/>
                </a:solidFill>
              </a:rPr>
              <a:t>-</a:t>
            </a:r>
            <a:r>
              <a:rPr lang="sr-Latn-ME" sz="2400" i="1" dirty="0">
                <a:solidFill>
                  <a:schemeClr val="tx1"/>
                </a:solidFill>
              </a:rPr>
              <a:t>U</a:t>
            </a:r>
            <a:r>
              <a:rPr lang="sr-Latn-ME" sz="2400" dirty="0">
                <a:solidFill>
                  <a:schemeClr val="tx1"/>
                </a:solidFill>
              </a:rPr>
              <a:t> regulacija: djelovanjem na pobudu SG-a regulišu se tokovi reaktivnih snaga, a samim tim i određuje naponski profil u mreži.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efinitions of frequency control in power systems | Download Scientific  Diagram">
            <a:extLst>
              <a:ext uri="{FF2B5EF4-FFF2-40B4-BE49-F238E27FC236}">
                <a16:creationId xmlns:a16="http://schemas.microsoft.com/office/drawing/2014/main" id="{D5ED6645-7DEA-4A8E-B573-AC14A947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1" y="3580818"/>
            <a:ext cx="5101388" cy="27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07212-635D-49A1-A36B-38E96F95844F}"/>
              </a:ext>
            </a:extLst>
          </p:cNvPr>
          <p:cNvSpPr txBox="1"/>
          <p:nvPr/>
        </p:nvSpPr>
        <p:spPr>
          <a:xfrm>
            <a:off x="2114457" y="6362183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frekvencija</a:t>
            </a:r>
            <a:endParaRPr lang="en-US" dirty="0"/>
          </a:p>
        </p:txBody>
      </p:sp>
      <p:pic>
        <p:nvPicPr>
          <p:cNvPr id="2052" name="Picture 4" descr="AVR system block diagram.">
            <a:extLst>
              <a:ext uri="{FF2B5EF4-FFF2-40B4-BE49-F238E27FC236}">
                <a16:creationId xmlns:a16="http://schemas.microsoft.com/office/drawing/2014/main" id="{F0577651-1CFA-47A8-97D6-C80C51D2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0" y="3734313"/>
            <a:ext cx="4234659" cy="24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DDDF6-46F8-4EB1-BE68-DE91DC5ADE76}"/>
              </a:ext>
            </a:extLst>
          </p:cNvPr>
          <p:cNvSpPr txBox="1"/>
          <p:nvPr/>
        </p:nvSpPr>
        <p:spPr>
          <a:xfrm>
            <a:off x="8482616" y="6278921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napon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C4FF-94D6-4D6C-B1A8-60EAF63D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Sistem za regulaciju pobude SG-a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4A62-9447-40A1-B0C7-7D8EE7B47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B0CD4-A6B6-4594-BFA6-C9FE88D6AB4C}"/>
              </a:ext>
            </a:extLst>
          </p:cNvPr>
          <p:cNvSpPr/>
          <p:nvPr/>
        </p:nvSpPr>
        <p:spPr>
          <a:xfrm>
            <a:off x="3919723" y="2216658"/>
            <a:ext cx="2066925" cy="695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Pobudnica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FC885-DE45-49F8-A73D-FD61E7D472D8}"/>
              </a:ext>
            </a:extLst>
          </p:cNvPr>
          <p:cNvSpPr/>
          <p:nvPr/>
        </p:nvSpPr>
        <p:spPr>
          <a:xfrm>
            <a:off x="3919723" y="3358071"/>
            <a:ext cx="2066925" cy="695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pobude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726CB-6D85-4907-ACCE-85FD678AA777}"/>
              </a:ext>
            </a:extLst>
          </p:cNvPr>
          <p:cNvSpPr/>
          <p:nvPr/>
        </p:nvSpPr>
        <p:spPr>
          <a:xfrm>
            <a:off x="3805422" y="4499484"/>
            <a:ext cx="2295526" cy="695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ručnog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upravljanja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BDF9C-459F-4C7D-90BA-A7A4AB41E34F}"/>
              </a:ext>
            </a:extLst>
          </p:cNvPr>
          <p:cNvSpPr/>
          <p:nvPr/>
        </p:nvSpPr>
        <p:spPr>
          <a:xfrm>
            <a:off x="3919723" y="5640897"/>
            <a:ext cx="2066925" cy="695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Sinhroni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generator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87EED-A21B-4EA0-9C98-051E3726EF9A}"/>
              </a:ext>
            </a:extLst>
          </p:cNvPr>
          <p:cNvSpPr/>
          <p:nvPr/>
        </p:nvSpPr>
        <p:spPr>
          <a:xfrm>
            <a:off x="776475" y="3402520"/>
            <a:ext cx="2066925" cy="695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Pobudni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4F852-CBC9-4873-B747-18B9708B91D0}"/>
              </a:ext>
            </a:extLst>
          </p:cNvPr>
          <p:cNvSpPr/>
          <p:nvPr/>
        </p:nvSpPr>
        <p:spPr>
          <a:xfrm>
            <a:off x="7186798" y="3734308"/>
            <a:ext cx="2066925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za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M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regulaciju pobude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A6101A1-2F35-426D-B4FD-1ECBE59A5002}"/>
              </a:ext>
            </a:extLst>
          </p:cNvPr>
          <p:cNvSpPr/>
          <p:nvPr/>
        </p:nvSpPr>
        <p:spPr>
          <a:xfrm>
            <a:off x="6453310" y="2084388"/>
            <a:ext cx="581025" cy="4351337"/>
          </a:xfrm>
          <a:prstGeom prst="rightBrace">
            <a:avLst>
              <a:gd name="adj1" fmla="val 62431"/>
              <a:gd name="adj2" fmla="val 5000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108185F-9997-4757-99C5-10F5883691D1}"/>
              </a:ext>
            </a:extLst>
          </p:cNvPr>
          <p:cNvSpPr/>
          <p:nvPr/>
        </p:nvSpPr>
        <p:spPr>
          <a:xfrm>
            <a:off x="2995798" y="2084102"/>
            <a:ext cx="695325" cy="3313906"/>
          </a:xfrm>
          <a:prstGeom prst="leftBrace">
            <a:avLst>
              <a:gd name="adj1" fmla="val 46689"/>
              <a:gd name="adj2" fmla="val 50000"/>
            </a:avLst>
          </a:prstGeom>
          <a:ln w="28575">
            <a:solidFill>
              <a:schemeClr val="tx2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741B-5381-40F3-B3E5-94EEFCF8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AVR sistem – struktura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8DB1-E366-4893-8F9B-C231815D4E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95413"/>
            <a:ext cx="11922711" cy="435133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tx1"/>
                </a:solidFill>
              </a:rPr>
              <a:t>U mnogobrojnim dostupnim naučnim radovima, iz najpoznatijih časopisa sa SCI liste, može se pronaći struktura AVR sistema, kod koje su pojedine komponente predstavljene prenosnom funkcijom prvog reda.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1CEE4-EDB9-4EB5-A7C8-810F7E6B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4" y="2770558"/>
            <a:ext cx="6180356" cy="2027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90219D-C72E-4E7E-8526-F40DE13A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807" y="3867515"/>
            <a:ext cx="3223539" cy="1592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09D785-FDA4-44B2-B549-2647897C8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2" y="4898120"/>
            <a:ext cx="6210838" cy="1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3CE4-6F1D-454D-827C-F52E1ED4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AVR sistem – struktura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011A-0836-4F59-9F78-B98CDD9030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51" y="2630066"/>
            <a:ext cx="12126897" cy="182907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tx1"/>
                </a:solidFill>
              </a:rPr>
              <a:t>Ovakav sistem se od prethodnog razlikuje ne samo po strukturi, već i po načinu modelovanja pojedinih komponenti.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tx1"/>
                </a:solidFill>
              </a:rPr>
              <a:t>NE koriste se pojednostavljeni modeli prvog reda, već mnogo vjerodostojniji, složeniji modeli iz Simulink biblioteke </a:t>
            </a:r>
            <a:r>
              <a:rPr lang="sr-Latn-ME" sz="2400" i="1" dirty="0">
                <a:solidFill>
                  <a:schemeClr val="tx1"/>
                </a:solidFill>
              </a:rPr>
              <a:t>Specialized Power Systems</a:t>
            </a:r>
            <a:r>
              <a:rPr lang="sr-Latn-ME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66E25-A551-4FE3-B0C1-81F3E64D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20" y="1236214"/>
            <a:ext cx="4746260" cy="1464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D3C63-C5DA-4A05-9538-86411983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64" y="4245750"/>
            <a:ext cx="9937070" cy="25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F2EC-76FB-4A67-B54E-2B8C25C5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Rezultati simulacija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9F21-C2CE-4A48-9691-09FF1DAA0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0797"/>
            <a:ext cx="4582551" cy="1745468"/>
          </a:xfrm>
        </p:spPr>
        <p:txBody>
          <a:bodyPr>
            <a:normAutofit/>
          </a:bodyPr>
          <a:lstStyle/>
          <a:p>
            <a:pPr algn="just"/>
            <a:r>
              <a:rPr lang="sr-Latn-ME" sz="2400" dirty="0">
                <a:solidFill>
                  <a:schemeClr val="tx1"/>
                </a:solidFill>
              </a:rPr>
              <a:t>Napon pobude i izlazni napon kada je referentna vrijednost konstantna (1 p.u.):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F3954-D4D5-4507-BE0B-29663A528C2B}"/>
              </a:ext>
            </a:extLst>
          </p:cNvPr>
          <p:cNvSpPr txBox="1"/>
          <p:nvPr/>
        </p:nvSpPr>
        <p:spPr>
          <a:xfrm>
            <a:off x="782071" y="2586933"/>
            <a:ext cx="20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AVR – struktura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0A481-0371-44E3-AC6E-18CD2A71885C}"/>
              </a:ext>
            </a:extLst>
          </p:cNvPr>
          <p:cNvSpPr txBox="1"/>
          <p:nvPr/>
        </p:nvSpPr>
        <p:spPr>
          <a:xfrm>
            <a:off x="711050" y="4710888"/>
            <a:ext cx="28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AVR – struktura 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90EC8-425A-427F-B0C5-AE9E0D55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" y="2957721"/>
            <a:ext cx="3449968" cy="1131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AE391-1A83-4A85-A430-331FC1845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39" y="1210797"/>
            <a:ext cx="7460627" cy="283488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C27BB-D650-48C5-B073-B86F50B34E88}"/>
              </a:ext>
            </a:extLst>
          </p:cNvPr>
          <p:cNvCxnSpPr/>
          <p:nvPr/>
        </p:nvCxnSpPr>
        <p:spPr>
          <a:xfrm flipV="1">
            <a:off x="3516394" y="2858610"/>
            <a:ext cx="993462" cy="41725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EABB77-F908-4565-B941-61172F58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6" y="5222289"/>
            <a:ext cx="3197736" cy="98690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CD02C0-BF23-47B0-B31D-43FECD4386DD}"/>
              </a:ext>
            </a:extLst>
          </p:cNvPr>
          <p:cNvCxnSpPr>
            <a:cxnSpLocks/>
          </p:cNvCxnSpPr>
          <p:nvPr/>
        </p:nvCxnSpPr>
        <p:spPr>
          <a:xfrm flipV="1">
            <a:off x="3397970" y="5647203"/>
            <a:ext cx="925455" cy="10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87DD4CE-2FC6-4494-A88E-B7EFF001A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658" y="4045683"/>
            <a:ext cx="74530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F2EC-76FB-4A67-B54E-2B8C25C5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Rezultati simulacija – nastavak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9F21-C2CE-4A48-9691-09FF1DAA0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0797"/>
            <a:ext cx="11576482" cy="514800"/>
          </a:xfrm>
        </p:spPr>
        <p:txBody>
          <a:bodyPr>
            <a:normAutofit/>
          </a:bodyPr>
          <a:lstStyle/>
          <a:p>
            <a:pPr algn="just"/>
            <a:r>
              <a:rPr lang="sr-Latn-ME" sz="2400" dirty="0">
                <a:solidFill>
                  <a:schemeClr val="tx1"/>
                </a:solidFill>
              </a:rPr>
              <a:t>Kada postoji step smetnja na referentnu vrijednost napona: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F3954-D4D5-4507-BE0B-29663A528C2B}"/>
              </a:ext>
            </a:extLst>
          </p:cNvPr>
          <p:cNvSpPr txBox="1"/>
          <p:nvPr/>
        </p:nvSpPr>
        <p:spPr>
          <a:xfrm>
            <a:off x="9265871" y="4719244"/>
            <a:ext cx="20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AVR – struktura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0A481-0371-44E3-AC6E-18CD2A71885C}"/>
              </a:ext>
            </a:extLst>
          </p:cNvPr>
          <p:cNvSpPr txBox="1"/>
          <p:nvPr/>
        </p:nvSpPr>
        <p:spPr>
          <a:xfrm>
            <a:off x="9254272" y="5604103"/>
            <a:ext cx="28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AVR – struktura 2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C27BB-D650-48C5-B073-B86F50B34E88}"/>
              </a:ext>
            </a:extLst>
          </p:cNvPr>
          <p:cNvCxnSpPr>
            <a:cxnSpLocks/>
          </p:cNvCxnSpPr>
          <p:nvPr/>
        </p:nvCxnSpPr>
        <p:spPr>
          <a:xfrm>
            <a:off x="7777244" y="3694176"/>
            <a:ext cx="1394188" cy="10474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CD02C0-BF23-47B0-B31D-43FECD4386DD}"/>
              </a:ext>
            </a:extLst>
          </p:cNvPr>
          <p:cNvCxnSpPr>
            <a:cxnSpLocks/>
          </p:cNvCxnSpPr>
          <p:nvPr/>
        </p:nvCxnSpPr>
        <p:spPr>
          <a:xfrm flipV="1">
            <a:off x="8105307" y="5788769"/>
            <a:ext cx="925455" cy="10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665452-D469-4BF2-8FED-7C705725F3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0" y="1210797"/>
            <a:ext cx="3599815" cy="269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BEE2D-D4C2-4A98-A4AF-AA63A2C1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6" y="1411756"/>
            <a:ext cx="7132210" cy="2680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3A8AB-FA63-43DD-9C8B-3A32B8ACA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77" y="4074026"/>
            <a:ext cx="7468247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719</TotalTime>
  <Words>429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Thème Office</vt:lpstr>
      <vt:lpstr>POREĐENJE TALASNIH OBLIKA NAPONA SINHRONOG GENERATORA PRI RAZLIČITIM STRUKTURAMA SISTEMA ZA REGULACIJU POBUDE</vt:lpstr>
      <vt:lpstr>O sinhronom generatoru</vt:lpstr>
      <vt:lpstr>Vrste sinhronih generatora</vt:lpstr>
      <vt:lpstr>Uloge sinhronog generatora</vt:lpstr>
      <vt:lpstr>Sistem za regulaciju pobude SG-a</vt:lpstr>
      <vt:lpstr>AVR sistem – struktura 1</vt:lpstr>
      <vt:lpstr>AVR sistem – struktura 2</vt:lpstr>
      <vt:lpstr>Rezultati simulacija</vt:lpstr>
      <vt:lpstr>Rezultati simulacija – nastavak </vt:lpstr>
      <vt:lpstr>Zaključak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Mihailo</cp:lastModifiedBy>
  <cp:revision>10</cp:revision>
  <dcterms:created xsi:type="dcterms:W3CDTF">2018-08-21T10:06:45Z</dcterms:created>
  <dcterms:modified xsi:type="dcterms:W3CDTF">2021-09-26T22:03:52Z</dcterms:modified>
</cp:coreProperties>
</file>